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286" r:id="rId10"/>
    <p:sldId id="281" r:id="rId11"/>
    <p:sldId id="259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2" r:id="rId20"/>
    <p:sldId id="275" r:id="rId21"/>
    <p:sldId id="260" r:id="rId22"/>
    <p:sldId id="261" r:id="rId23"/>
    <p:sldId id="262" r:id="rId24"/>
    <p:sldId id="263" r:id="rId25"/>
    <p:sldId id="283" r:id="rId26"/>
    <p:sldId id="277" r:id="rId27"/>
    <p:sldId id="278" r:id="rId28"/>
    <p:sldId id="290" r:id="rId29"/>
    <p:sldId id="266" r:id="rId30"/>
    <p:sldId id="268" r:id="rId31"/>
    <p:sldId id="270" r:id="rId32"/>
    <p:sldId id="294" r:id="rId33"/>
    <p:sldId id="296" r:id="rId34"/>
    <p:sldId id="295" r:id="rId35"/>
    <p:sldId id="271" r:id="rId36"/>
    <p:sldId id="291" r:id="rId37"/>
    <p:sldId id="292" r:id="rId38"/>
    <p:sldId id="31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1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-wolontariat.pl/tudu-przykladowe-zadani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du.org.pl/project/tasks/a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-wolontariat.pl/tudu-przykladowe-zadani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udu_logoty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371" y="404664"/>
            <a:ext cx="5179338" cy="331236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296208"/>
            <a:ext cx="6400800" cy="841648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rgbClr val="00B0F0"/>
                </a:solidFill>
              </a:rPr>
              <a:t>Instrukcja obsługi</a:t>
            </a:r>
            <a:br>
              <a:rPr lang="pl-PL" sz="5400" dirty="0">
                <a:solidFill>
                  <a:srgbClr val="00B0F0"/>
                </a:solidFill>
              </a:rPr>
            </a:br>
            <a:r>
              <a:rPr lang="pl-PL" sz="5400" dirty="0">
                <a:solidFill>
                  <a:srgbClr val="00B0F0"/>
                </a:solidFill>
              </a:rPr>
              <a:t>dla </a:t>
            </a:r>
            <a:r>
              <a:rPr lang="pl-PL" sz="5400" dirty="0" smtClean="0">
                <a:solidFill>
                  <a:srgbClr val="00B0F0"/>
                </a:solidFill>
              </a:rPr>
              <a:t>Organizacji</a:t>
            </a:r>
            <a:endParaRPr lang="pl-PL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PANEL ORGANIZACJI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PANEL ORGANIZACJI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3726" t="9905" r="16503" b="4692"/>
          <a:stretch/>
        </p:blipFill>
        <p:spPr>
          <a:xfrm>
            <a:off x="4067944" y="1556792"/>
            <a:ext cx="4654803" cy="32049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323528" y="1124744"/>
            <a:ext cx="33123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Po zalogowaniu zobaczysz Panel </a:t>
            </a:r>
            <a:r>
              <a:rPr lang="pl-PL" dirty="0" smtClean="0">
                <a:solidFill>
                  <a:srgbClr val="00B0F0"/>
                </a:solidFill>
              </a:rPr>
              <a:t>Organizacji.</a:t>
            </a:r>
            <a:endParaRPr lang="pl-PL" dirty="0">
              <a:solidFill>
                <a:srgbClr val="00B0F0"/>
              </a:solidFill>
            </a:endParaRPr>
          </a:p>
          <a:p>
            <a:endParaRPr lang="pl-PL" sz="1200" b="1" dirty="0"/>
          </a:p>
          <a:p>
            <a:r>
              <a:rPr lang="pl-PL" sz="1400" b="1" dirty="0"/>
              <a:t>W białym menu na górze strony znajdziesz skróty do:</a:t>
            </a:r>
          </a:p>
          <a:p>
            <a:endParaRPr lang="pl-PL" sz="1400" b="1" dirty="0"/>
          </a:p>
          <a:p>
            <a:r>
              <a:rPr lang="pl-PL" sz="1200" b="1" dirty="0"/>
              <a:t>O </a:t>
            </a:r>
            <a:r>
              <a:rPr lang="pl-PL" sz="1200" b="1" dirty="0" err="1"/>
              <a:t>TuDu</a:t>
            </a:r>
            <a:r>
              <a:rPr lang="pl-PL" sz="1200" b="1" dirty="0"/>
              <a:t>: </a:t>
            </a:r>
            <a:r>
              <a:rPr lang="pl-PL" sz="1200" dirty="0"/>
              <a:t>opisu platformy TuDu.org.pl.</a:t>
            </a:r>
          </a:p>
          <a:p>
            <a:endParaRPr lang="pl-PL" sz="1200" b="1" dirty="0"/>
          </a:p>
          <a:p>
            <a:r>
              <a:rPr lang="pl-PL" sz="1200" b="1" dirty="0"/>
              <a:t>Organizacje</a:t>
            </a:r>
            <a:r>
              <a:rPr lang="pl-PL" sz="1200" dirty="0"/>
              <a:t>: bazy wszystkich organizacji firm zarejestrowanych na TuDu.org.pl. Możesz je filtrować według kategorii działania, </a:t>
            </a:r>
            <a:br>
              <a:rPr lang="pl-PL" sz="1200" dirty="0"/>
            </a:br>
            <a:r>
              <a:rPr lang="pl-PL" sz="1200" dirty="0"/>
              <a:t>a także wyszukiwać, wpisując nazwę. </a:t>
            </a:r>
          </a:p>
          <a:p>
            <a:endParaRPr lang="pl-PL" sz="1200" dirty="0"/>
          </a:p>
          <a:p>
            <a:r>
              <a:rPr lang="pl-PL" sz="1200" b="1" dirty="0"/>
              <a:t>Projekty: </a:t>
            </a:r>
            <a:r>
              <a:rPr lang="pl-PL" sz="1200" dirty="0"/>
              <a:t>bazy wszystkich projektów utworzonych na TuDu.org.pl przez organizacje (również zakończonych).</a:t>
            </a:r>
          </a:p>
          <a:p>
            <a:endParaRPr lang="pl-PL" sz="1200" dirty="0"/>
          </a:p>
          <a:p>
            <a:r>
              <a:rPr lang="pl-PL" sz="1200" b="1" dirty="0"/>
              <a:t>Zadania: </a:t>
            </a:r>
            <a:r>
              <a:rPr lang="pl-PL" sz="1200" dirty="0"/>
              <a:t>bazy wszystkich zadań utworzonych na TuDu.org.pl przez organizacje (również zakończonych).</a:t>
            </a:r>
          </a:p>
          <a:p>
            <a:endParaRPr lang="pl-PL" sz="1200" dirty="0"/>
          </a:p>
          <a:p>
            <a:r>
              <a:rPr lang="pl-PL" sz="1200" b="1" dirty="0"/>
              <a:t>O E-wolontariacie: </a:t>
            </a:r>
            <a:r>
              <a:rPr lang="pl-PL" sz="1200" dirty="0"/>
              <a:t>link do portalu </a:t>
            </a:r>
            <a:br>
              <a:rPr lang="pl-PL" sz="1200" dirty="0"/>
            </a:br>
            <a:r>
              <a:rPr lang="pl-PL" sz="1200" dirty="0"/>
              <a:t>E-wolontariat.pl, zawierającego różnorodne informacje nt. idei e-wolontariatu. </a:t>
            </a:r>
            <a:endParaRPr lang="pl-PL" sz="11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3726" t="9905" r="16503" b="4692"/>
          <a:stretch/>
        </p:blipFill>
        <p:spPr>
          <a:xfrm>
            <a:off x="4572000" y="1196752"/>
            <a:ext cx="4183322" cy="28803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323528" y="1124744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Na </a:t>
            </a:r>
            <a:r>
              <a:rPr lang="pl-PL" sz="1400" b="1" dirty="0">
                <a:solidFill>
                  <a:srgbClr val="00B0F0"/>
                </a:solidFill>
              </a:rPr>
              <a:t>niebieskim pasku </a:t>
            </a:r>
            <a:r>
              <a:rPr lang="pl-PL" sz="1400" b="1" dirty="0"/>
              <a:t>widoczne są ikonki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powiadomieniami.</a:t>
            </a:r>
          </a:p>
          <a:p>
            <a:endParaRPr lang="pl-PL" sz="1400" b="1" dirty="0"/>
          </a:p>
          <a:p>
            <a:r>
              <a:rPr lang="pl-PL" sz="1400" b="1" dirty="0"/>
              <a:t>Na </a:t>
            </a:r>
            <a:r>
              <a:rPr lang="pl-PL" sz="1400" b="1" dirty="0">
                <a:solidFill>
                  <a:srgbClr val="002060"/>
                </a:solidFill>
              </a:rPr>
              <a:t>granatowym pasku </a:t>
            </a:r>
            <a:r>
              <a:rPr lang="pl-PL" sz="1400" b="1" dirty="0"/>
              <a:t>zobaczysz skróty do najważniejszych miejsc:</a:t>
            </a:r>
          </a:p>
          <a:p>
            <a:endParaRPr lang="pl-PL" sz="1400" b="1" dirty="0"/>
          </a:p>
          <a:p>
            <a:r>
              <a:rPr lang="pl-PL" sz="1200" b="1" dirty="0"/>
              <a:t>Moje projekty</a:t>
            </a:r>
            <a:r>
              <a:rPr lang="pl-PL" sz="1200" dirty="0"/>
              <a:t>: lista </a:t>
            </a:r>
            <a:r>
              <a:rPr lang="pl-PL" sz="1200" dirty="0" smtClean="0"/>
              <a:t>projektów dodanych przez organizację, zarówno </a:t>
            </a:r>
            <a:r>
              <a:rPr lang="pl-PL" sz="1200" dirty="0"/>
              <a:t>trwających, w przygotowaniu jak i zakończonych. Możesz je przeglądać, edytować i dodawać nowe. </a:t>
            </a:r>
          </a:p>
          <a:p>
            <a:endParaRPr lang="pl-PL" sz="1200" dirty="0"/>
          </a:p>
          <a:p>
            <a:r>
              <a:rPr lang="pl-PL" sz="1200" b="1" dirty="0"/>
              <a:t>Moje zadania</a:t>
            </a:r>
            <a:r>
              <a:rPr lang="pl-PL" sz="1200" dirty="0"/>
              <a:t>: lista dodanych zadań, zarówno trwających, jak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zakończonych. Możesz je przeglądać, edytować i dodawać nowe. Możesz też zaprosić wolontariuszy zarejestrowanych na </a:t>
            </a:r>
            <a:r>
              <a:rPr lang="pl-PL" sz="1200" dirty="0" err="1"/>
              <a:t>TuDu</a:t>
            </a:r>
            <a:r>
              <a:rPr lang="pl-PL" sz="1200" dirty="0"/>
              <a:t> do wykonania konkretnego zadania. </a:t>
            </a:r>
          </a:p>
          <a:p>
            <a:endParaRPr lang="pl-PL" sz="1200" dirty="0"/>
          </a:p>
          <a:p>
            <a:r>
              <a:rPr lang="pl-PL" sz="1200" b="1" dirty="0"/>
              <a:t>Moi wolontariusze</a:t>
            </a:r>
            <a:r>
              <a:rPr lang="pl-PL" sz="1200" dirty="0"/>
              <a:t>: wolontariusze zarejestrowani na </a:t>
            </a:r>
            <a:r>
              <a:rPr lang="pl-PL" sz="1200" dirty="0" err="1"/>
              <a:t>TuDu</a:t>
            </a:r>
            <a:r>
              <a:rPr lang="pl-PL" sz="1200" dirty="0"/>
              <a:t>,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z </a:t>
            </a:r>
            <a:r>
              <a:rPr lang="pl-PL" sz="1200" dirty="0"/>
              <a:t>którymi organizacja współpracuje.</a:t>
            </a:r>
          </a:p>
          <a:p>
            <a:endParaRPr lang="pl-PL" sz="1200" dirty="0"/>
          </a:p>
          <a:p>
            <a:r>
              <a:rPr lang="pl-PL" sz="1200" b="1" dirty="0"/>
              <a:t>Wszyscy wolontariusze: </a:t>
            </a:r>
            <a:r>
              <a:rPr lang="pl-PL" sz="1200" dirty="0"/>
              <a:t>lista wszystkich wolontariuszy zarejestrowanych na </a:t>
            </a:r>
            <a:r>
              <a:rPr lang="pl-PL" sz="1200" dirty="0" err="1"/>
              <a:t>TuDu</a:t>
            </a:r>
            <a:r>
              <a:rPr lang="pl-PL" sz="1200" dirty="0"/>
              <a:t>.</a:t>
            </a:r>
          </a:p>
          <a:p>
            <a:endParaRPr lang="pl-PL" sz="1200" dirty="0"/>
          </a:p>
          <a:p>
            <a:r>
              <a:rPr lang="pl-PL" sz="1200" b="1" dirty="0"/>
              <a:t>Baza wiedzy:</a:t>
            </a:r>
            <a:r>
              <a:rPr lang="pl-PL" sz="1200" dirty="0"/>
              <a:t>  inspiracje i materiały, które pomogą ci doskonalić sztukę współpracy z wolontariuszami i korzystanie z </a:t>
            </a:r>
            <a:r>
              <a:rPr lang="pl-PL" sz="1200" dirty="0" err="1"/>
              <a:t>TuDu</a:t>
            </a:r>
            <a:r>
              <a:rPr lang="pl-PL" sz="1200" dirty="0"/>
              <a:t>.</a:t>
            </a:r>
          </a:p>
          <a:p>
            <a:endParaRPr lang="pl-PL" sz="1200" dirty="0"/>
          </a:p>
          <a:p>
            <a:r>
              <a:rPr lang="pl-PL" sz="1200" b="1" dirty="0"/>
              <a:t>Moje konto:</a:t>
            </a:r>
            <a:r>
              <a:rPr lang="pl-PL" sz="1200" dirty="0"/>
              <a:t> ustawienia dotyczące opisu organizacji, statystyki  dodanych i wykonanych zadań, podziękowań wysłanych wolontariuszom i wolontariuszy, z którymi organizacja współpracuje. W tym miejscu możesz m.in. dodać zdjęcie, zmienić dane kontaktowe organizacji, etc.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7141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3528" y="112474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1. Kliknij w zakładkę </a:t>
            </a:r>
            <a:r>
              <a:rPr lang="pl-PL" sz="1400" b="1" dirty="0" smtClean="0"/>
              <a:t>„Moje konto”.</a:t>
            </a:r>
            <a:endParaRPr lang="pl-PL" sz="1400" b="1" dirty="0"/>
          </a:p>
          <a:p>
            <a:r>
              <a:rPr lang="pl-PL" sz="1400" b="1" dirty="0"/>
              <a:t>2. Następnie kliknij w Edytuj profil.</a:t>
            </a:r>
            <a:endParaRPr lang="pl-PL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13726" t="9905" r="17197" b="61313"/>
          <a:stretch/>
        </p:blipFill>
        <p:spPr>
          <a:xfrm>
            <a:off x="4067945" y="1556792"/>
            <a:ext cx="4608512" cy="10801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33351" t="10753" r="2051" b="19979"/>
          <a:stretch/>
        </p:blipFill>
        <p:spPr>
          <a:xfrm>
            <a:off x="4067945" y="2780927"/>
            <a:ext cx="4608512" cy="277973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Owal 4"/>
          <p:cNvSpPr/>
          <p:nvPr/>
        </p:nvSpPr>
        <p:spPr>
          <a:xfrm>
            <a:off x="6948264" y="1988840"/>
            <a:ext cx="43204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/>
        </p:nvSpPr>
        <p:spPr>
          <a:xfrm>
            <a:off x="4139952" y="4221088"/>
            <a:ext cx="86409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93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34112" t="9939" r="1991" b="16224"/>
          <a:stretch/>
        </p:blipFill>
        <p:spPr>
          <a:xfrm>
            <a:off x="3873198" y="1285662"/>
            <a:ext cx="4737603" cy="307944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33123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Ustaw logotyp </a:t>
            </a:r>
            <a:r>
              <a:rPr lang="pl-PL" sz="1400" b="1" dirty="0" smtClean="0"/>
              <a:t>Organizacji (</a:t>
            </a:r>
            <a:r>
              <a:rPr lang="pl-PL" sz="1400" b="1" dirty="0" err="1" smtClean="0"/>
              <a:t>avatar</a:t>
            </a:r>
            <a:r>
              <a:rPr lang="pl-PL" sz="1400" b="1" dirty="0"/>
              <a:t>): </a:t>
            </a:r>
          </a:p>
          <a:p>
            <a:endParaRPr lang="pl-PL" sz="1400" b="1" dirty="0"/>
          </a:p>
          <a:p>
            <a:r>
              <a:rPr lang="pl-PL" sz="1400" dirty="0"/>
              <a:t>1. Wgraj zdjęcie w formacie </a:t>
            </a:r>
            <a:r>
              <a:rPr lang="pl-PL" sz="1400" b="1" dirty="0"/>
              <a:t>.</a:t>
            </a:r>
            <a:r>
              <a:rPr lang="pl-PL" sz="1400" dirty="0"/>
              <a:t>jpg (min. 300x300px, max. 1MB).</a:t>
            </a:r>
          </a:p>
          <a:p>
            <a:endParaRPr lang="pl-PL" sz="1400" dirty="0"/>
          </a:p>
          <a:p>
            <a:r>
              <a:rPr lang="pl-PL" sz="1400" dirty="0"/>
              <a:t>2. Kliknij w „Zapisz </a:t>
            </a:r>
            <a:r>
              <a:rPr lang="pl-PL" sz="1400" dirty="0" err="1"/>
              <a:t>avatar</a:t>
            </a:r>
            <a:r>
              <a:rPr lang="pl-PL" sz="1400" dirty="0"/>
              <a:t>”.</a:t>
            </a:r>
          </a:p>
          <a:p>
            <a:endParaRPr lang="pl-PL" sz="1400" dirty="0"/>
          </a:p>
          <a:p>
            <a:r>
              <a:rPr lang="pl-PL" sz="1400" dirty="0"/>
              <a:t>Logotyp będzie się wyświetlał przy zdjęciach profilowych wolontariuszy-pracowników, przypisanych do firmy.</a:t>
            </a:r>
          </a:p>
        </p:txBody>
      </p:sp>
      <p:sp>
        <p:nvSpPr>
          <p:cNvPr id="5" name="Prostokąt zaokrąglony 3">
            <a:extLst>
              <a:ext uri="{FF2B5EF4-FFF2-40B4-BE49-F238E27FC236}">
                <a16:creationId xmlns:a16="http://schemas.microsoft.com/office/drawing/2014/main" id="{94C7F4F2-1F85-4D71-99AD-33D726F8347C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08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36618" t="33600" r="35450" b="28404"/>
          <a:stretch/>
        </p:blipFill>
        <p:spPr>
          <a:xfrm>
            <a:off x="3131840" y="1152451"/>
            <a:ext cx="5543552" cy="424186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Zmień ustawienia:</a:t>
            </a:r>
            <a:endParaRPr lang="pl-PL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72208" y="2239651"/>
            <a:ext cx="13469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Nazwa</a:t>
            </a:r>
          </a:p>
        </p:txBody>
      </p:sp>
      <p:cxnSp>
        <p:nvCxnSpPr>
          <p:cNvPr id="6" name="Łącznik prosty ze strzałką 5"/>
          <p:cNvCxnSpPr>
            <a:cxnSpLocks/>
          </p:cNvCxnSpPr>
          <p:nvPr/>
        </p:nvCxnSpPr>
        <p:spPr>
          <a:xfrm>
            <a:off x="2483768" y="2393843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042626" y="2739987"/>
            <a:ext cx="16009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Rok powstania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483768" y="2896871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187624" y="3208618"/>
            <a:ext cx="13109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Województwo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2483768" y="3368831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303029" y="3934137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Opis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498554" y="4056959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157469" y="5877272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21" name="Łącznik prosty ze strzałką 20"/>
          <p:cNvCxnSpPr/>
          <p:nvPr/>
        </p:nvCxnSpPr>
        <p:spPr>
          <a:xfrm flipV="1">
            <a:off x="5893678" y="5240316"/>
            <a:ext cx="19875" cy="5040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3">
            <a:extLst>
              <a:ext uri="{FF2B5EF4-FFF2-40B4-BE49-F238E27FC236}">
                <a16:creationId xmlns:a16="http://schemas.microsoft.com/office/drawing/2014/main" id="{1CBC9C1A-1F99-4FAC-9986-A4616B224A09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58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1124744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Zmień hasło</a:t>
            </a:r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49006" t="9013" r="20013" b="69957"/>
          <a:stretch/>
        </p:blipFill>
        <p:spPr>
          <a:xfrm>
            <a:off x="1979712" y="2204864"/>
            <a:ext cx="5537623" cy="21143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8" name="pole tekstowe 17"/>
          <p:cNvSpPr txBox="1"/>
          <p:nvPr/>
        </p:nvSpPr>
        <p:spPr>
          <a:xfrm>
            <a:off x="3848423" y="5157192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734043" y="4221088"/>
            <a:ext cx="0" cy="78047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91557A93-2D18-4069-9AFE-C2FFE76159C7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12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BCC649-7CBB-4BF7-8021-72C8359B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20601" r="38975" b="15137"/>
          <a:stretch/>
        </p:blipFill>
        <p:spPr>
          <a:xfrm>
            <a:off x="3419872" y="1196841"/>
            <a:ext cx="4985302" cy="330531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33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Zaznacz profil działalności </a:t>
            </a:r>
            <a:r>
              <a:rPr lang="pl-PL" sz="1400" b="1" dirty="0" smtClean="0"/>
              <a:t>Organizacji </a:t>
            </a:r>
            <a:br>
              <a:rPr lang="pl-PL" sz="1400" b="1" dirty="0" smtClean="0"/>
            </a:br>
            <a:r>
              <a:rPr lang="pl-PL" sz="1400" b="1" dirty="0" smtClean="0"/>
              <a:t>oraz </a:t>
            </a:r>
            <a:r>
              <a:rPr lang="pl-PL" sz="1400" b="1" dirty="0"/>
              <a:t>umiejętności, jakimi na TuDu mogą się dzielić </a:t>
            </a:r>
            <a:r>
              <a:rPr lang="pl-PL" sz="1400" b="1" dirty="0" smtClean="0"/>
              <a:t>jej pracownicy.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148064" y="5484837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4918610" y="4678816"/>
            <a:ext cx="746939" cy="6480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3">
            <a:extLst>
              <a:ext uri="{FF2B5EF4-FFF2-40B4-BE49-F238E27FC236}">
                <a16:creationId xmlns:a16="http://schemas.microsoft.com/office/drawing/2014/main" id="{735EFE67-8C2C-4DD2-9F0E-04F2A9462DF3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CE8CB76-0E18-45EF-8A29-C5654D82A8CA}"/>
              </a:ext>
            </a:extLst>
          </p:cNvPr>
          <p:cNvCxnSpPr>
            <a:cxnSpLocks/>
          </p:cNvCxnSpPr>
          <p:nvPr/>
        </p:nvCxnSpPr>
        <p:spPr>
          <a:xfrm flipV="1">
            <a:off x="6372200" y="4671361"/>
            <a:ext cx="720080" cy="65552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2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112474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Dodaj linki do profili </a:t>
            </a:r>
            <a:r>
              <a:rPr lang="pl-PL" sz="1400" b="1" dirty="0" smtClean="0"/>
              <a:t>Organizacji</a:t>
            </a:r>
            <a:r>
              <a:rPr lang="pl-PL" sz="1400" b="1" dirty="0" smtClean="0"/>
              <a:t> </a:t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mediach społecznościowych</a:t>
            </a: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48824" t="24205" r="19282" b="42896"/>
          <a:stretch/>
        </p:blipFill>
        <p:spPr>
          <a:xfrm>
            <a:off x="1907704" y="2501027"/>
            <a:ext cx="5832648" cy="33843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3923928" y="6122911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4788024" y="5359533"/>
            <a:ext cx="0" cy="71020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EB558D5E-EEDA-4414-A46E-7AE5AC77699C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78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DODAJ PIERWSZY Projekt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4" name="Prostokąt zaokrąglony 3">
            <a:hlinkClick r:id="rId2" action="ppaction://hlinksldjump"/>
          </p:cNvPr>
          <p:cNvSpPr/>
          <p:nvPr/>
        </p:nvSpPr>
        <p:spPr>
          <a:xfrm>
            <a:off x="899592" y="1700808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 TUDU</a:t>
            </a:r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3707904" y="1700808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REJESTRACJA</a:t>
            </a:r>
          </a:p>
        </p:txBody>
      </p:sp>
      <p:sp>
        <p:nvSpPr>
          <p:cNvPr id="6" name="Prostokąt zaokrąglony 5">
            <a:hlinkClick r:id="rId4" action="ppaction://hlinksldjump"/>
          </p:cNvPr>
          <p:cNvSpPr/>
          <p:nvPr/>
        </p:nvSpPr>
        <p:spPr>
          <a:xfrm>
            <a:off x="899592" y="3284984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PRACOWNIKÓW</a:t>
            </a:r>
          </a:p>
        </p:txBody>
      </p:sp>
      <p:sp>
        <p:nvSpPr>
          <p:cNvPr id="8" name="Prostokąt zaokrąglony 7">
            <a:hlinkClick r:id="rId5" action="ppaction://hlinksldjump"/>
          </p:cNvPr>
          <p:cNvSpPr/>
          <p:nvPr/>
        </p:nvSpPr>
        <p:spPr>
          <a:xfrm>
            <a:off x="3707904" y="3284984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SIĘGNIJ PO WIĘCEJ!</a:t>
            </a:r>
          </a:p>
        </p:txBody>
      </p:sp>
      <p:pic>
        <p:nvPicPr>
          <p:cNvPr id="10" name="Obraz 9" descr="TuDu_grafika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8696" y="4861067"/>
            <a:ext cx="2386608" cy="1685089"/>
          </a:xfrm>
          <a:prstGeom prst="rect">
            <a:avLst/>
          </a:prstGeom>
        </p:spPr>
      </p:pic>
      <p:sp>
        <p:nvSpPr>
          <p:cNvPr id="12" name="Prostokąt zaokrąglony 11">
            <a:hlinkClick r:id="rId7" action="ppaction://hlinksldjump"/>
          </p:cNvPr>
          <p:cNvSpPr/>
          <p:nvPr/>
        </p:nvSpPr>
        <p:spPr>
          <a:xfrm>
            <a:off x="6516216" y="1700808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sz="1600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80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DODAJ PROJEKT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98072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B0F0"/>
                </a:solidFill>
              </a:rPr>
              <a:t>Projekt to </a:t>
            </a:r>
            <a:r>
              <a:rPr lang="pl-PL" sz="1600" u="sng" dirty="0">
                <a:solidFill>
                  <a:srgbClr val="00B0F0"/>
                </a:solidFill>
              </a:rPr>
              <a:t>lista pojedynczych zadań </a:t>
            </a:r>
            <a:r>
              <a:rPr lang="pl-PL" sz="1600" dirty="0">
                <a:solidFill>
                  <a:srgbClr val="00B0F0"/>
                </a:solidFill>
              </a:rPr>
              <a:t>do wykonania.</a:t>
            </a:r>
            <a:r>
              <a:rPr lang="pl-PL" sz="1600" dirty="0"/>
              <a:t> </a:t>
            </a:r>
            <a:endParaRPr lang="pl-PL" sz="1600" dirty="0" smtClean="0"/>
          </a:p>
          <a:p>
            <a:endParaRPr lang="pl-PL" sz="1400" dirty="0" smtClean="0"/>
          </a:p>
          <a:p>
            <a:endParaRPr lang="pl-PL" sz="14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CZYM JEST PROJEKT?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Obraz 6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70992" y="1715539"/>
            <a:ext cx="74888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Na przykład:</a:t>
            </a:r>
          </a:p>
          <a:p>
            <a:r>
              <a:rPr lang="pl-PL" sz="1400" b="1" dirty="0" smtClean="0"/>
              <a:t>Chcesz zorganizować warsztaty komputerowe dla dzieci i będziesz przy tym potrzebował/a wsparcia wolontariuszy.</a:t>
            </a:r>
          </a:p>
          <a:p>
            <a:endParaRPr lang="pl-PL" sz="1400" dirty="0" smtClean="0"/>
          </a:p>
          <a:p>
            <a:r>
              <a:rPr lang="pl-PL" sz="1400" dirty="0" smtClean="0"/>
              <a:t>Zaloguj się do </a:t>
            </a:r>
            <a:r>
              <a:rPr lang="pl-PL" sz="1400" dirty="0" err="1" smtClean="0"/>
              <a:t>TuDu</a:t>
            </a:r>
            <a:r>
              <a:rPr lang="pl-PL" sz="1400" dirty="0" smtClean="0"/>
              <a:t> i stwórz projekt o nazwie „Warsztaty komputerowe dla dzieci”.</a:t>
            </a:r>
          </a:p>
          <a:p>
            <a:endParaRPr lang="pl-PL" sz="1400" dirty="0" smtClean="0"/>
          </a:p>
          <a:p>
            <a:r>
              <a:rPr lang="pl-PL" sz="1400" dirty="0" smtClean="0"/>
              <a:t>Następne dodaj do niego wszystkie zadania, w jakich mogą pomóc ci użytkownicy </a:t>
            </a:r>
            <a:r>
              <a:rPr lang="pl-PL" sz="1400" dirty="0" err="1" smtClean="0"/>
              <a:t>TuDu</a:t>
            </a:r>
            <a:r>
              <a:rPr lang="pl-PL" sz="1400" dirty="0" smtClean="0"/>
              <a:t>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Pamiętaj</a:t>
            </a:r>
            <a:r>
              <a:rPr lang="pl-PL" sz="1400" dirty="0" smtClean="0"/>
              <a:t>, że muszą to być zadania, które da się </a:t>
            </a:r>
            <a:r>
              <a:rPr lang="pl-PL" sz="1400" u="sng" dirty="0" smtClean="0"/>
              <a:t>wykonać online</a:t>
            </a:r>
            <a:r>
              <a:rPr lang="pl-PL" sz="1400" dirty="0" smtClean="0"/>
              <a:t>, za pośrednictwem Internetu. </a:t>
            </a:r>
          </a:p>
          <a:p>
            <a:endParaRPr lang="pl-PL" sz="1400" dirty="0" smtClean="0"/>
          </a:p>
          <a:p>
            <a:r>
              <a:rPr lang="pl-PL" sz="1400" dirty="0" smtClean="0"/>
              <a:t>Mogą to być na przykład: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Stworzenie bazy szkół, których uczniowie zostaną zaproszeni do udziału w warsztatach.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Stworzenie bazy potencjalnych patronów medialnych wydarzenia.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Zredagowanie zaproszenia do udziału w warsztatach.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Zredagowanie informacji prasowej przed wydarzeniem.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Zredagowanie informacji prasowej po wydarzeniu – relacji z wydarzenia.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endParaRPr lang="pl-PL" sz="1400" dirty="0" smtClean="0"/>
          </a:p>
          <a:p>
            <a:pPr lvl="0">
              <a:buClr>
                <a:srgbClr val="00B0F0"/>
              </a:buClr>
            </a:pPr>
            <a:r>
              <a:rPr lang="pl-PL" sz="1400" b="1" dirty="0" smtClean="0">
                <a:solidFill>
                  <a:srgbClr val="00B0F0"/>
                </a:solidFill>
              </a:rPr>
              <a:t>Dzięki temu, że wszystkie zadania dotyczące organizacji warsztatów zgrupujesz w jednym miejscu, łatwiej będzie ci kontrolować postęp prac. </a:t>
            </a:r>
          </a:p>
          <a:p>
            <a:endParaRPr lang="pl-PL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PROJEKT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26876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Aby stworzyć projekt, po zalogowaniu na platformie kliknij czerwony przycisk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„</a:t>
            </a:r>
            <a:r>
              <a:rPr lang="pl-PL" sz="1400" dirty="0"/>
              <a:t>Dodaj projekt”.</a:t>
            </a:r>
          </a:p>
          <a:p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TWORZENIE PROJEKTU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 l="59383" t="26960" r="25636" b="65431"/>
          <a:stretch>
            <a:fillRect/>
          </a:stretch>
        </p:blipFill>
        <p:spPr bwMode="auto">
          <a:xfrm>
            <a:off x="395536" y="2060848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67544" y="2742019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Wyświetli się formularz dodawania projektu. </a:t>
            </a:r>
          </a:p>
          <a:p>
            <a:endParaRPr lang="pl-PL" sz="1600" dirty="0"/>
          </a:p>
        </p:txBody>
      </p:sp>
      <p:pic>
        <p:nvPicPr>
          <p:cNvPr id="10" name="Obraz 9" descr="TuDu_2015_kolor_4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/>
          <a:srcRect l="13726" t="9905" r="16503" b="4692"/>
          <a:stretch/>
        </p:blipFill>
        <p:spPr>
          <a:xfrm>
            <a:off x="4427984" y="1337863"/>
            <a:ext cx="4078739" cy="28083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PROJEKT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309405"/>
            <a:ext cx="29523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 formularzu: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nazwę projektu.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</a:t>
            </a:r>
            <a:r>
              <a:rPr lang="pl-PL" sz="1400" b="1" dirty="0"/>
              <a:t>opis projektu</a:t>
            </a:r>
            <a:r>
              <a:rPr lang="pl-PL" sz="1400" dirty="0"/>
              <a:t>.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Ustaw </a:t>
            </a:r>
            <a:r>
              <a:rPr lang="pl-PL" sz="1400" dirty="0" smtClean="0"/>
              <a:t>datę rozpoczęcia </a:t>
            </a:r>
            <a:br>
              <a:rPr lang="pl-PL" sz="1400" dirty="0" smtClean="0"/>
            </a:br>
            <a:r>
              <a:rPr lang="pl-PL" sz="1400" dirty="0" smtClean="0"/>
              <a:t>i zakończenia.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Ustaw status: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przygotowaniu </a:t>
            </a:r>
            <a:r>
              <a:rPr lang="pl-PL" sz="1200" dirty="0" smtClean="0"/>
              <a:t>– zapisz projekt jako szkic.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realizacji </a:t>
            </a:r>
            <a:r>
              <a:rPr lang="pl-PL" sz="1200" dirty="0" smtClean="0"/>
              <a:t>– będzie widoczny </a:t>
            </a:r>
            <a:br>
              <a:rPr lang="pl-PL" sz="1200" dirty="0" smtClean="0"/>
            </a:br>
            <a:r>
              <a:rPr lang="pl-PL" sz="1200" dirty="0" smtClean="0"/>
              <a:t>w Bazie Projektów.</a:t>
            </a:r>
            <a:endParaRPr lang="pl-PL" sz="1200" dirty="0"/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Dodaj </a:t>
            </a:r>
            <a:r>
              <a:rPr lang="pl-PL" sz="1400" dirty="0" smtClean="0"/>
              <a:t>logo projektu.</a:t>
            </a:r>
            <a:endParaRPr lang="pl-PL" sz="1400" dirty="0"/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Kliknij </a:t>
            </a:r>
            <a:r>
              <a:rPr lang="pl-PL" sz="1400" dirty="0"/>
              <a:t>„Zapisz projekt”.</a:t>
            </a:r>
          </a:p>
          <a:p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TWORZENIE PROJEKTU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10" name="Obraz 9"/>
          <p:cNvPicPr/>
          <p:nvPr/>
        </p:nvPicPr>
        <p:blipFill>
          <a:blip r:embed="rId2" cstate="print"/>
          <a:srcRect l="17725" t="6752" r="18340" b="18973"/>
          <a:stretch>
            <a:fillRect/>
          </a:stretch>
        </p:blipFill>
        <p:spPr bwMode="auto">
          <a:xfrm>
            <a:off x="3419872" y="1196753"/>
            <a:ext cx="5400680" cy="331236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267744" y="51479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Gratulacje! Twój projekt został </a:t>
            </a:r>
            <a:r>
              <a:rPr lang="pl-PL" dirty="0" smtClean="0">
                <a:solidFill>
                  <a:srgbClr val="00B0F0"/>
                </a:solidFill>
              </a:rPr>
              <a:t>zapisany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i jest widoczny w Bazie Projektów. 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7" name="Obraz 6" descr="TuDu_2015_kolor_4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Dodaj zadania DO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DODAJ ZADANIA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124744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Zadania</a:t>
            </a:r>
            <a:r>
              <a:rPr lang="pl-PL" dirty="0" smtClean="0"/>
              <a:t> </a:t>
            </a:r>
            <a:r>
              <a:rPr lang="pl-PL" dirty="0">
                <a:solidFill>
                  <a:srgbClr val="00B0F0"/>
                </a:solidFill>
              </a:rPr>
              <a:t>to </a:t>
            </a:r>
            <a:r>
              <a:rPr lang="pl-PL" dirty="0" smtClean="0">
                <a:solidFill>
                  <a:srgbClr val="00B0F0"/>
                </a:solidFill>
              </a:rPr>
              <a:t>poszczególne </a:t>
            </a:r>
            <a:r>
              <a:rPr lang="pl-PL" u="sng" dirty="0" smtClean="0">
                <a:solidFill>
                  <a:srgbClr val="00B0F0"/>
                </a:solidFill>
              </a:rPr>
              <a:t>pojedyncze działania</a:t>
            </a:r>
            <a:r>
              <a:rPr lang="pl-PL" dirty="0" smtClean="0">
                <a:solidFill>
                  <a:srgbClr val="00B0F0"/>
                </a:solidFill>
              </a:rPr>
              <a:t>, które należy wykonać,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żeby zrealizować projekt. </a:t>
            </a:r>
          </a:p>
          <a:p>
            <a:endParaRPr lang="pl-PL" sz="1400" dirty="0" smtClean="0">
              <a:solidFill>
                <a:srgbClr val="00B0F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CZYM SĄ ZADANIA?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Obraz 6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67544" y="1938515"/>
            <a:ext cx="74888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Na </a:t>
            </a:r>
            <a:r>
              <a:rPr lang="pl-PL" sz="1400" dirty="0" err="1" smtClean="0"/>
              <a:t>TuDu</a:t>
            </a:r>
            <a:r>
              <a:rPr lang="pl-PL" sz="1400" dirty="0" smtClean="0"/>
              <a:t> można zamieszczać te zadania, które można wykonać za pośrednictwem Internetu </a:t>
            </a:r>
            <a:br>
              <a:rPr lang="pl-PL" sz="1400" dirty="0" smtClean="0"/>
            </a:br>
            <a:r>
              <a:rPr lang="pl-PL" sz="1400" dirty="0" smtClean="0"/>
              <a:t>w czasie krótszym niż 3h (szacunkowo), np.:</a:t>
            </a:r>
          </a:p>
          <a:p>
            <a:endParaRPr lang="pl-PL" sz="1400" dirty="0" smtClean="0"/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wykonywanie tłumaczeń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i edycja tekstów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i edycja multimediów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stron </a:t>
            </a:r>
            <a:r>
              <a:rPr lang="pl-PL" sz="1400" dirty="0" err="1" smtClean="0"/>
              <a:t>www</a:t>
            </a:r>
            <a:r>
              <a:rPr lang="pl-PL" sz="1400" dirty="0" smtClean="0"/>
              <a:t>/aplikacji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baz danych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wyszukiwanie informacji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projektowanie (np. grafiki)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moderowanie (np. grup, for)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udzielanie profesjonalnych porad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dzielenie się doświadczeniem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burza mózgów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Inne. </a:t>
            </a:r>
            <a:r>
              <a:rPr lang="pl-PL" sz="1400" dirty="0"/>
              <a:t>Zobacz przykładowe zadania: </a:t>
            </a:r>
            <a:r>
              <a:rPr lang="pl-PL" sz="1400" dirty="0">
                <a:hlinkClick r:id="rId3"/>
              </a:rPr>
              <a:t>http://e-wolontariat.pl/tudu-przykladowe-zadania</a:t>
            </a:r>
            <a:r>
              <a:rPr lang="pl-PL" sz="1400" dirty="0" smtClean="0">
                <a:hlinkClick r:id="rId3"/>
              </a:rPr>
              <a:t>/</a:t>
            </a:r>
            <a:r>
              <a:rPr lang="pl-PL" sz="1400" dirty="0" smtClean="0"/>
              <a:t> 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5373216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Jeśli masz do wykonania skomplikowane zadanie, </a:t>
            </a:r>
            <a:r>
              <a:rPr lang="pl-PL" sz="1600" b="1" dirty="0" smtClean="0">
                <a:solidFill>
                  <a:schemeClr val="accent2"/>
                </a:solidFill>
              </a:rPr>
              <a:t>podziel je na kilka mniejszych </a:t>
            </a:r>
            <a:br>
              <a:rPr lang="pl-PL" sz="1600" b="1" dirty="0" smtClean="0">
                <a:solidFill>
                  <a:schemeClr val="accent2"/>
                </a:solidFill>
              </a:rPr>
            </a:br>
            <a:r>
              <a:rPr lang="pl-PL" sz="1600" b="1" dirty="0" smtClean="0"/>
              <a:t>- dzięki temu łatwiej będzie ci znaleźć wolontariuszy, którzy podejmą się ich realizacji.</a:t>
            </a:r>
          </a:p>
          <a:p>
            <a:endParaRPr lang="pl-PL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98072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0" indent="-536575">
              <a:buClr>
                <a:srgbClr val="00B0F0"/>
              </a:buClr>
            </a:pPr>
            <a:endParaRPr lang="pl-PL" dirty="0"/>
          </a:p>
          <a:p>
            <a:r>
              <a:rPr lang="pl-PL" sz="1600" dirty="0"/>
              <a:t>Społeczność </a:t>
            </a:r>
            <a:r>
              <a:rPr lang="pl-PL" sz="1600" dirty="0" err="1"/>
              <a:t>TuDu</a:t>
            </a:r>
            <a:r>
              <a:rPr lang="pl-PL" sz="1600" dirty="0"/>
              <a:t> może ci również pomóc w </a:t>
            </a:r>
            <a:r>
              <a:rPr lang="pl-PL" sz="1600" dirty="0">
                <a:solidFill>
                  <a:srgbClr val="00B0F0"/>
                </a:solidFill>
              </a:rPr>
              <a:t>znalezieniu pomysłów</a:t>
            </a:r>
            <a:r>
              <a:rPr lang="pl-PL" sz="1600" dirty="0"/>
              <a:t>. Możesz stworzyć zadanie polegające na burzy mózgów nad jakimś wyzwaniem, np</a:t>
            </a:r>
            <a:r>
              <a:rPr lang="pl-PL" sz="1600" dirty="0" smtClean="0"/>
              <a:t>.:</a:t>
            </a:r>
          </a:p>
          <a:p>
            <a:endParaRPr lang="pl-PL" sz="2000" dirty="0"/>
          </a:p>
          <a:p>
            <a:pPr marL="536575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Burza mózgów: Jak zachęcić dzieci do udziału w warsztatach komputerowych?</a:t>
            </a:r>
          </a:p>
          <a:p>
            <a:pPr marL="536575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Burza mózgów: Jakimi kanałami komunikacji poinformować dzieci i rodziców o warsztatach komputerowych?</a:t>
            </a:r>
          </a:p>
          <a:p>
            <a:pPr marL="536575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Burza mózgów: Jakich mediów </a:t>
            </a:r>
            <a:r>
              <a:rPr lang="pl-PL" sz="1400" dirty="0" err="1"/>
              <a:t>społecznościowych</a:t>
            </a:r>
            <a:r>
              <a:rPr lang="pl-PL" sz="1400" dirty="0"/>
              <a:t> użyć do relacjonowania na bieżąco o warsztatach? (</a:t>
            </a:r>
            <a:r>
              <a:rPr lang="pl-PL" sz="1400" dirty="0" err="1"/>
              <a:t>Facebook</a:t>
            </a:r>
            <a:r>
              <a:rPr lang="pl-PL" sz="1400" dirty="0"/>
              <a:t>? </a:t>
            </a:r>
            <a:r>
              <a:rPr lang="pl-PL" sz="1400" dirty="0" err="1"/>
              <a:t>Twitter</a:t>
            </a:r>
            <a:r>
              <a:rPr lang="pl-PL" sz="1400" dirty="0"/>
              <a:t>? </a:t>
            </a:r>
            <a:r>
              <a:rPr lang="pl-PL" sz="1400" dirty="0" err="1"/>
              <a:t>Snapchat</a:t>
            </a:r>
            <a:r>
              <a:rPr lang="pl-PL" sz="1400" dirty="0"/>
              <a:t>?)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BURZE MÓZGÓW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9" name="Obraz 8" descr="TuDu_grafika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869160"/>
            <a:ext cx="481965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7" name="Mnożenie 6"/>
          <p:cNvSpPr/>
          <p:nvPr/>
        </p:nvSpPr>
        <p:spPr>
          <a:xfrm>
            <a:off x="827584" y="1412776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91680" y="1412776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1600" dirty="0" smtClean="0">
                <a:solidFill>
                  <a:srgbClr val="FF0000"/>
                </a:solidFill>
              </a:rPr>
              <a:t>Uwaga! </a:t>
            </a:r>
            <a:r>
              <a:rPr lang="pl-PL" sz="1600" dirty="0" err="1" smtClean="0"/>
              <a:t>TuDu</a:t>
            </a:r>
            <a:r>
              <a:rPr lang="pl-PL" sz="1600" dirty="0" smtClean="0"/>
              <a:t> to </a:t>
            </a:r>
            <a:r>
              <a:rPr lang="pl-PL" sz="1600" b="1" dirty="0" smtClean="0">
                <a:solidFill>
                  <a:schemeClr val="accent2"/>
                </a:solidFill>
              </a:rPr>
              <a:t>platforma opierająca się na e-wolontariacie</a:t>
            </a:r>
            <a:r>
              <a:rPr lang="pl-PL" sz="1600" dirty="0" smtClean="0"/>
              <a:t>, </a:t>
            </a:r>
            <a:br>
              <a:rPr lang="pl-PL" sz="1600" dirty="0" smtClean="0"/>
            </a:br>
            <a:r>
              <a:rPr lang="pl-PL" sz="1600" dirty="0" smtClean="0"/>
              <a:t>czyli działalności dobrowolnej, świadomej, nieodpłatnej i wykonywanej </a:t>
            </a:r>
            <a:r>
              <a:rPr lang="pl-PL" sz="1600" dirty="0"/>
              <a:t>za pośrednictwem </a:t>
            </a:r>
            <a:r>
              <a:rPr lang="pl-PL" sz="1600" dirty="0" smtClean="0"/>
              <a:t>Internetu</a:t>
            </a:r>
            <a:r>
              <a:rPr lang="pl-PL" sz="1600" dirty="0"/>
              <a:t>, dlatego na </a:t>
            </a:r>
            <a:r>
              <a:rPr lang="pl-PL" sz="1600" dirty="0" err="1" smtClean="0"/>
              <a:t>TuDu</a:t>
            </a:r>
            <a:r>
              <a:rPr lang="pl-PL" sz="1600" dirty="0" smtClean="0"/>
              <a:t> </a:t>
            </a:r>
            <a:r>
              <a:rPr lang="pl-PL" sz="1600" b="1" dirty="0"/>
              <a:t>nie należy zamieszczać</a:t>
            </a:r>
            <a:r>
              <a:rPr lang="pl-PL" sz="1600" b="1" dirty="0" smtClean="0"/>
              <a:t>:</a:t>
            </a:r>
          </a:p>
          <a:p>
            <a:pPr fontAlgn="base"/>
            <a:endParaRPr lang="pl-PL" sz="16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ofert pracy,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ofert wolontariatu wykonywanego "w realu",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próśb o wsparcie finansowe.</a:t>
            </a:r>
          </a:p>
          <a:p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907704" y="8701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F0"/>
                </a:solidFill>
              </a:rPr>
              <a:t>JAKICH ZADAŃ NIE WOLNO ZAMIESZCZAĆ NA TUDU?  </a:t>
            </a:r>
          </a:p>
        </p:txBody>
      </p:sp>
      <p:pic>
        <p:nvPicPr>
          <p:cNvPr id="6" name="Obraz 5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2404045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Opis</a:t>
            </a:r>
            <a:r>
              <a:rPr lang="pl-PL" sz="1200" dirty="0" smtClean="0"/>
              <a:t> zadania musi być jak najbardziej konkretny. Powinien zawierać:</a:t>
            </a:r>
          </a:p>
          <a:p>
            <a:pPr marL="715963" lvl="0" indent="-358775">
              <a:buFont typeface="Arial" pitchFamily="34" charset="0"/>
              <a:buChar char="•"/>
            </a:pPr>
            <a:r>
              <a:rPr lang="pl-PL" sz="1200" b="1" dirty="0" smtClean="0"/>
              <a:t>Cel </a:t>
            </a:r>
            <a:r>
              <a:rPr lang="pl-PL" sz="1200" dirty="0" smtClean="0"/>
              <a:t>– opowiedz, dlaczego dodaliście takie zadanie i czemu ono posłuży, jaki będzie miało wpływ na pozostałe zadania. Wolontariusz musi wiedzieć, jaki sens ma jego praca.</a:t>
            </a:r>
          </a:p>
          <a:p>
            <a:pPr marL="715963" lvl="0" indent="-358775">
              <a:buFont typeface="Arial" pitchFamily="34" charset="0"/>
              <a:buChar char="•"/>
            </a:pPr>
            <a:r>
              <a:rPr lang="pl-PL" sz="1200" b="1" dirty="0" smtClean="0"/>
              <a:t>Zakres obowiązków </a:t>
            </a:r>
            <a:r>
              <a:rPr lang="pl-PL" sz="1200" dirty="0" smtClean="0"/>
              <a:t>– dokładnie opisz, jakie działania powinni podjąć wolontariusze, żeby rozwiązać zadanie. Pamiętaj, że działania te nie powinny być skomplikowane. Ich wykonanie powinno zająć użytkownikowi </a:t>
            </a:r>
            <a:r>
              <a:rPr lang="pl-PL" sz="1200" dirty="0" err="1" smtClean="0"/>
              <a:t>max</a:t>
            </a:r>
            <a:r>
              <a:rPr lang="pl-PL" sz="1200" dirty="0" smtClean="0"/>
              <a:t>. 3 godziny. </a:t>
            </a:r>
          </a:p>
          <a:p>
            <a:pPr marL="715963" lvl="0" indent="-358775">
              <a:buFont typeface="Arial" pitchFamily="34" charset="0"/>
              <a:buChar char="•"/>
            </a:pPr>
            <a:r>
              <a:rPr lang="pl-PL" sz="1200" b="1" dirty="0" smtClean="0"/>
              <a:t>Forma rozwiązania </a:t>
            </a:r>
            <a:r>
              <a:rPr lang="pl-PL" sz="1200" dirty="0" smtClean="0"/>
              <a:t>– Np. </a:t>
            </a:r>
            <a:r>
              <a:rPr lang="pl-PL" sz="1200" i="1" dirty="0" smtClean="0"/>
              <a:t>Tłumaczenie w pliku .</a:t>
            </a:r>
            <a:r>
              <a:rPr lang="pl-PL" sz="1200" i="1" dirty="0" err="1" smtClean="0"/>
              <a:t>doc</a:t>
            </a:r>
            <a:r>
              <a:rPr lang="pl-PL" sz="1200" i="1" dirty="0" smtClean="0"/>
              <a:t> zamieść w załączniku poniżej.</a:t>
            </a:r>
            <a:endParaRPr lang="pl-PL" sz="1200" dirty="0"/>
          </a:p>
        </p:txBody>
      </p:sp>
      <p:sp>
        <p:nvSpPr>
          <p:cNvPr id="7" name="Plus 6"/>
          <p:cNvSpPr/>
          <p:nvPr/>
        </p:nvSpPr>
        <p:spPr>
          <a:xfrm>
            <a:off x="656466" y="1556792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nożenie 7"/>
          <p:cNvSpPr/>
          <p:nvPr/>
        </p:nvSpPr>
        <p:spPr>
          <a:xfrm>
            <a:off x="4355976" y="1556792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11560" y="1124744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Tytuł </a:t>
            </a:r>
            <a:r>
              <a:rPr lang="pl-PL" sz="1200" dirty="0"/>
              <a:t>zadania powinien jasno informować, czego dotyczy zadanie.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331640" y="159918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accent1"/>
                </a:solidFill>
              </a:rPr>
              <a:t>Dobrze: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Tłumaczenie tekstu [PL-EN] ulotki Fundacji Dobra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Sieć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48064" y="170080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Źle: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Poszukujemy wolontariusza!</a:t>
            </a:r>
          </a:p>
        </p:txBody>
      </p:sp>
      <p:sp>
        <p:nvSpPr>
          <p:cNvPr id="13" name="Plus 12"/>
          <p:cNvSpPr/>
          <p:nvPr/>
        </p:nvSpPr>
        <p:spPr>
          <a:xfrm>
            <a:off x="683568" y="4005064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nożenie 13"/>
          <p:cNvSpPr/>
          <p:nvPr/>
        </p:nvSpPr>
        <p:spPr>
          <a:xfrm>
            <a:off x="4377724" y="4005064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331640" y="4032354"/>
            <a:ext cx="2952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accent1"/>
                </a:solidFill>
              </a:rPr>
              <a:t>Dobrze: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miesiąc organizujemy warsztat dla dzieci w wieku 8-9 lat w ramach projektu „Abecadło z pieca spadło”. Celem warsztatu będzie stworzenie wspólnie z dziećmi bajki edukacyjnej zachęcającej do czytania książek. To duże wyzwanie, szczególnie,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że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uczestnicy warsztatu nie znają się. </a:t>
            </a:r>
            <a:endParaRPr lang="pl-PL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l-PL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możecie polecić nam zabawy integracyjne, które pomocą dzieciom lepiej się poznać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współpracować? Jeśli tak, rozpoczynamy burzę mózgów! Swoje pomysły wpisujcie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odpowiedziach poniżej.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148064" y="40474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Źle: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Poszukujemy wolontariusza do projektu „Abecadło z pieca spadło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”.</a:t>
            </a:r>
            <a:endParaRPr lang="pl-PL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Obraz 1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907704" y="4462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F0"/>
                </a:solidFill>
              </a:rPr>
              <a:t>JAK POWINNO WYGLĄDAĆ DOBRZE SKONSTRUOWANE ZADANIE?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885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nożenie 7"/>
          <p:cNvSpPr/>
          <p:nvPr/>
        </p:nvSpPr>
        <p:spPr>
          <a:xfrm>
            <a:off x="611560" y="1484784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475656" y="1412776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rgbClr val="FF0000"/>
                </a:solidFill>
              </a:rPr>
              <a:t>Uwaga: </a:t>
            </a:r>
            <a:r>
              <a:rPr lang="pl-PL" sz="1600" dirty="0" smtClean="0"/>
              <a:t>W treści zadania </a:t>
            </a:r>
            <a:r>
              <a:rPr lang="pl-PL" sz="1600" b="1" dirty="0" smtClean="0">
                <a:solidFill>
                  <a:schemeClr val="accent2"/>
                </a:solidFill>
              </a:rPr>
              <a:t>nie podawaj danych kontaktowych</a:t>
            </a:r>
            <a:r>
              <a:rPr lang="pl-PL" sz="1600" dirty="0" smtClean="0"/>
              <a:t>. </a:t>
            </a:r>
          </a:p>
          <a:p>
            <a:r>
              <a:rPr lang="pl-PL" sz="1600" dirty="0" smtClean="0"/>
              <a:t>Jeśli wolontariusze będą mieli pytania, zadadzą je w formie komentarza pod zadaniem, a ty otrzymasz powiadomienie. </a:t>
            </a:r>
          </a:p>
          <a:p>
            <a:endParaRPr lang="pl-PL" sz="1600" dirty="0" smtClean="0"/>
          </a:p>
          <a:p>
            <a:r>
              <a:rPr lang="pl-PL" sz="1600" dirty="0" smtClean="0"/>
              <a:t>Dzięki temu: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Unikniecie chaosu komunikacyjnego.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Inni wolontariusze również poznają udzieloną przez ciebie odpowiedź.</a:t>
            </a:r>
            <a:endParaRPr lang="pl-PL" sz="1600" dirty="0"/>
          </a:p>
        </p:txBody>
      </p:sp>
      <p:pic>
        <p:nvPicPr>
          <p:cNvPr id="18" name="Obraz 1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907704" y="4462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F0"/>
                </a:solidFill>
              </a:rPr>
              <a:t>JAK POWINNO WYGLĄDAĆ DOBRZE SKONSTRUOWANE ZADANIE?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88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12687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Aby dodać </a:t>
            </a:r>
            <a:r>
              <a:rPr lang="pl-PL" sz="1400" dirty="0" smtClean="0"/>
              <a:t>zadanie, </a:t>
            </a:r>
            <a:r>
              <a:rPr lang="pl-PL" sz="1400" dirty="0"/>
              <a:t>kliknij </a:t>
            </a:r>
          </a:p>
          <a:p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DODAWANIE ZADAŃ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274201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Wyświetli się formularz dodawania </a:t>
            </a:r>
            <a:r>
              <a:rPr lang="pl-PL" sz="1400" dirty="0" smtClean="0"/>
              <a:t>zadania.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11" name="Obraz 10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9396" t="48866" r="24882" b="44146"/>
          <a:stretch>
            <a:fillRect/>
          </a:stretch>
        </p:blipFill>
        <p:spPr bwMode="auto">
          <a:xfrm>
            <a:off x="323528" y="1844824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/>
          <a:srcRect l="13726" t="9905" r="16503" b="4692"/>
          <a:stretch/>
        </p:blipFill>
        <p:spPr>
          <a:xfrm>
            <a:off x="4427984" y="1337863"/>
            <a:ext cx="4078739" cy="28083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 TUDU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1309405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 formularzu: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Wybierz projekt, do którego chcesz dodać zadanie.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nazwę zadania.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opis </a:t>
            </a:r>
            <a:r>
              <a:rPr lang="pl-PL" sz="1400" dirty="0" smtClean="0"/>
              <a:t>zadania: cel, zakres obowiązków i Formę rozwiązania.</a:t>
            </a:r>
            <a:endParaRPr lang="pl-PL" sz="1400" dirty="0"/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Ustaw datę – termin realizacji.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Oznacz kategorię zadania.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Oznacz umiejętności, które są potrzebne do wykonania zadania.</a:t>
            </a:r>
          </a:p>
          <a:p>
            <a:pPr marL="360363" lvl="0" indent="-360363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Ustaw status: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przygotowaniu </a:t>
            </a:r>
            <a:r>
              <a:rPr lang="pl-PL" sz="1200" dirty="0" smtClean="0"/>
              <a:t>– zapisz projekt jako szkic.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realizacji </a:t>
            </a:r>
            <a:r>
              <a:rPr lang="pl-PL" sz="1200" dirty="0" smtClean="0"/>
              <a:t>– będzie widoczny </a:t>
            </a:r>
            <a:br>
              <a:rPr lang="pl-PL" sz="1200" dirty="0" smtClean="0"/>
            </a:br>
            <a:r>
              <a:rPr lang="pl-PL" sz="1200" dirty="0" smtClean="0"/>
              <a:t>w Bazie Projektów.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Kliknij </a:t>
            </a:r>
            <a:r>
              <a:rPr lang="pl-PL" sz="1400" dirty="0"/>
              <a:t>„Dodaj zadanie”.</a:t>
            </a:r>
          </a:p>
          <a:p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75656" y="5355793"/>
            <a:ext cx="648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Gratulacje! </a:t>
            </a:r>
            <a:r>
              <a:rPr lang="pl-PL" dirty="0" smtClean="0">
                <a:solidFill>
                  <a:srgbClr val="00B0F0"/>
                </a:solidFill>
              </a:rPr>
              <a:t>Twoje zadanie zostało zapisane w Bazie Zadań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i jest widoczne dla wszystkich wolontariuszy zarejestrowanych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na </a:t>
            </a:r>
            <a:r>
              <a:rPr lang="pl-PL" dirty="0" err="1" smtClean="0">
                <a:solidFill>
                  <a:srgbClr val="00B0F0"/>
                </a:solidFill>
              </a:rPr>
              <a:t>TuDu</a:t>
            </a:r>
            <a:r>
              <a:rPr lang="pl-PL" dirty="0" smtClean="0">
                <a:solidFill>
                  <a:srgbClr val="00B0F0"/>
                </a:solidFill>
              </a:rPr>
              <a:t>. </a:t>
            </a:r>
          </a:p>
          <a:p>
            <a:pPr algn="ctr"/>
            <a:endParaRPr lang="pl-PL" sz="1600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DODAWANIE ZADAŃ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9" name="Obraz 8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6116" t="10166" r="17947" b="3546"/>
          <a:stretch/>
        </p:blipFill>
        <p:spPr>
          <a:xfrm>
            <a:off x="3419872" y="1303242"/>
            <a:ext cx="5184576" cy="381642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Współpracuj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E-Wolontariuszami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B0F0"/>
                </a:solidFill>
              </a:rPr>
              <a:t>Zadania możesz udostępnić na swojej stronie na </a:t>
            </a:r>
            <a:r>
              <a:rPr lang="pl-PL" sz="1600" b="1" dirty="0" err="1" smtClean="0">
                <a:solidFill>
                  <a:srgbClr val="00B0F0"/>
                </a:solidFill>
              </a:rPr>
              <a:t>Facebooku</a:t>
            </a:r>
            <a:r>
              <a:rPr lang="pl-PL" sz="1600" b="1" dirty="0" smtClean="0">
                <a:solidFill>
                  <a:srgbClr val="00B0F0"/>
                </a:solidFill>
              </a:rPr>
              <a:t>.</a:t>
            </a:r>
          </a:p>
          <a:p>
            <a:endParaRPr lang="pl-PL" sz="1400" b="1" dirty="0" smtClean="0">
              <a:solidFill>
                <a:schemeClr val="accent4"/>
              </a:solidFill>
            </a:endParaRPr>
          </a:p>
          <a:p>
            <a:r>
              <a:rPr lang="pl-PL" sz="1400" dirty="0" smtClean="0"/>
              <a:t>Kliknij w przycisk „Udostępnij” i poinformuj o nim swoich wolontariuszy!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PROMUJ SWOJE ZADANIE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24" t="19266" r="15854" b="28603"/>
          <a:stretch>
            <a:fillRect/>
          </a:stretch>
        </p:blipFill>
        <p:spPr bwMode="auto">
          <a:xfrm>
            <a:off x="611560" y="2276872"/>
            <a:ext cx="7920880" cy="33123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339752" y="3284984"/>
            <a:ext cx="72008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B0F0"/>
                </a:solidFill>
              </a:rPr>
              <a:t>Do rozwiązania zadania możesz zaprosić konkretnych wolontariuszy zarejestrowanych na </a:t>
            </a:r>
            <a:r>
              <a:rPr lang="pl-PL" sz="1600" b="1" dirty="0" err="1" smtClean="0">
                <a:solidFill>
                  <a:srgbClr val="00B0F0"/>
                </a:solidFill>
              </a:rPr>
              <a:t>TuDu</a:t>
            </a:r>
            <a:r>
              <a:rPr lang="pl-PL" sz="1600" b="1" dirty="0" smtClean="0">
                <a:solidFill>
                  <a:srgbClr val="00B0F0"/>
                </a:solidFill>
              </a:rPr>
              <a:t>.</a:t>
            </a:r>
          </a:p>
          <a:p>
            <a:endParaRPr lang="pl-PL" sz="1400" b="1" dirty="0" smtClean="0">
              <a:solidFill>
                <a:schemeClr val="accent4"/>
              </a:solidFill>
            </a:endParaRPr>
          </a:p>
          <a:p>
            <a:r>
              <a:rPr lang="pl-PL" sz="1400" dirty="0" smtClean="0"/>
              <a:t>Kliknij w przycisk „Zaproś użytkowników” i wybierz wolontariuszy z Bazy!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ZAPROŚ DO ZADANIA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24" t="19266" r="15854" b="28603"/>
          <a:stretch>
            <a:fillRect/>
          </a:stretch>
        </p:blipFill>
        <p:spPr bwMode="auto">
          <a:xfrm>
            <a:off x="611560" y="2276872"/>
            <a:ext cx="7920880" cy="33123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499992" y="4869160"/>
            <a:ext cx="1656184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F0"/>
                </a:solidFill>
              </a:rPr>
              <a:t>Użytkownicy </a:t>
            </a:r>
            <a:r>
              <a:rPr lang="pl-PL" sz="1600" b="1" dirty="0" err="1" smtClean="0">
                <a:solidFill>
                  <a:srgbClr val="00B0F0"/>
                </a:solidFill>
              </a:rPr>
              <a:t>TuDu</a:t>
            </a:r>
            <a:r>
              <a:rPr lang="pl-PL" sz="1600" b="1" dirty="0" smtClean="0">
                <a:solidFill>
                  <a:srgbClr val="00B0F0"/>
                </a:solidFill>
              </a:rPr>
              <a:t> wykonują </a:t>
            </a:r>
            <a:r>
              <a:rPr lang="pl-PL" sz="1600" b="1" dirty="0">
                <a:solidFill>
                  <a:srgbClr val="00B0F0"/>
                </a:solidFill>
              </a:rPr>
              <a:t>zadania, dodając propozycje rozwiązań </a:t>
            </a:r>
            <a:r>
              <a:rPr lang="pl-PL" sz="1600" b="1" dirty="0" smtClean="0">
                <a:solidFill>
                  <a:srgbClr val="00B0F0"/>
                </a:solidFill>
              </a:rPr>
              <a:t>we </a:t>
            </a:r>
            <a:r>
              <a:rPr lang="pl-PL" sz="1600" b="1" dirty="0">
                <a:solidFill>
                  <a:srgbClr val="00B0F0"/>
                </a:solidFill>
              </a:rPr>
              <a:t>wpisach pod zadaniem. </a:t>
            </a:r>
            <a:endParaRPr lang="pl-PL" sz="1600" b="1" dirty="0" smtClean="0">
              <a:solidFill>
                <a:srgbClr val="00B0F0"/>
              </a:solidFill>
            </a:endParaRPr>
          </a:p>
          <a:p>
            <a:endParaRPr lang="pl-PL" sz="1400" b="1" dirty="0" smtClean="0">
              <a:solidFill>
                <a:schemeClr val="accent4"/>
              </a:solidFill>
            </a:endParaRPr>
          </a:p>
          <a:p>
            <a:r>
              <a:rPr lang="pl-PL" sz="1400" dirty="0" smtClean="0"/>
              <a:t>Mają </a:t>
            </a:r>
            <a:r>
              <a:rPr lang="pl-PL" sz="1400" dirty="0"/>
              <a:t>do wyboru dwa typy wpisów:</a:t>
            </a:r>
          </a:p>
          <a:p>
            <a:pPr marL="536575" lvl="0" indent="-357188">
              <a:buClr>
                <a:schemeClr val="accent4"/>
              </a:buCl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B0F0"/>
                </a:solidFill>
              </a:rPr>
              <a:t>Dodaj komentarz </a:t>
            </a:r>
            <a:r>
              <a:rPr lang="pl-PL" sz="1400" dirty="0" smtClean="0"/>
              <a:t>– </a:t>
            </a:r>
            <a:r>
              <a:rPr lang="pl-PL" sz="1400" dirty="0"/>
              <a:t>jeśli chcą zadać pytanie autorowi zadania lub innym użytkownikom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lub </a:t>
            </a:r>
            <a:r>
              <a:rPr lang="pl-PL" sz="1400" dirty="0"/>
              <a:t>chcą skomentować rozwiązania zaproponowane przez innego użytkownika.</a:t>
            </a:r>
          </a:p>
          <a:p>
            <a:pPr marL="536575" lvl="0" indent="-357188">
              <a:buClr>
                <a:schemeClr val="accent4"/>
              </a:buCl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B0F0"/>
                </a:solidFill>
              </a:rPr>
              <a:t>Dodaj rozwiązanie </a:t>
            </a:r>
            <a:r>
              <a:rPr lang="pl-PL" sz="1400" dirty="0"/>
              <a:t>– jeśli chcą dodać propozycję rozwiązania Zadania.  </a:t>
            </a:r>
            <a:endParaRPr lang="pl-PL" sz="1400" dirty="0" smtClean="0"/>
          </a:p>
          <a:p>
            <a:pPr marL="536575" lvl="0" indent="-357188">
              <a:buClr>
                <a:schemeClr val="accent4"/>
              </a:buClr>
              <a:buFont typeface="Arial" pitchFamily="34" charset="0"/>
              <a:buChar char="•"/>
            </a:pPr>
            <a:endParaRPr lang="pl-PL" sz="1400" dirty="0"/>
          </a:p>
          <a:p>
            <a:r>
              <a:rPr lang="pl-PL" sz="1400" b="1" dirty="0"/>
              <a:t>Użytkownicy na stronie zadania mogą prowadzić dyskusję, komentować, inspirować i dawać sobie nawzajem wskazówki, jak najlepiej rozwiązać zadanie.</a:t>
            </a:r>
            <a:r>
              <a:rPr lang="pl-PL" sz="1400" dirty="0"/>
              <a:t> To jest właśnie </a:t>
            </a:r>
            <a:r>
              <a:rPr lang="pl-PL" sz="1400" i="1" dirty="0" err="1"/>
              <a:t>crowdsourcing</a:t>
            </a:r>
            <a:r>
              <a:rPr lang="pl-PL" sz="1400" dirty="0"/>
              <a:t>!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/>
              <a:t>Kiedy pojawi się odpowiedź, która zdaniem jego autora jest najlepsza, autor </a:t>
            </a:r>
            <a:r>
              <a:rPr lang="pl-PL" sz="1400" dirty="0" smtClean="0"/>
              <a:t>oznacza ją, a status zadania zmienia się na „Zakończone”.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ROZWIĄZYWANIE ZADAŃ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6" name="Obraz 5" descr="TuDu_grafik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4705350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48245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Kiedy </a:t>
            </a:r>
            <a:r>
              <a:rPr lang="pl-PL" sz="1400" dirty="0"/>
              <a:t>pojawi się odpowiedź, która zdaniem jego autora jest </a:t>
            </a:r>
            <a:r>
              <a:rPr lang="pl-PL" sz="1400" dirty="0">
                <a:solidFill>
                  <a:srgbClr val="00B0F0"/>
                </a:solidFill>
              </a:rPr>
              <a:t>najlepsza</a:t>
            </a:r>
            <a:r>
              <a:rPr lang="pl-PL" sz="1400" dirty="0"/>
              <a:t>, </a:t>
            </a:r>
            <a:r>
              <a:rPr lang="pl-PL" sz="1400" dirty="0" smtClean="0"/>
              <a:t>autor zadania klika czerwony przycisk znajdujący się pod imieniem i nazwiskiem wolontariusza:</a:t>
            </a:r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r>
              <a:rPr lang="pl-PL" sz="1400" dirty="0" smtClean="0"/>
              <a:t>Wyświetli się wtedy </a:t>
            </a:r>
            <a:r>
              <a:rPr lang="pl-PL" sz="1400" dirty="0" smtClean="0">
                <a:solidFill>
                  <a:srgbClr val="00B0F0"/>
                </a:solidFill>
              </a:rPr>
              <a:t>formularz do wpisania podziękowania </a:t>
            </a:r>
            <a:r>
              <a:rPr lang="pl-PL" sz="1400" dirty="0" smtClean="0"/>
              <a:t>(patrz następny slajd).</a:t>
            </a:r>
          </a:p>
          <a:p>
            <a:endParaRPr lang="pl-PL" sz="1400" dirty="0" smtClean="0"/>
          </a:p>
          <a:p>
            <a:r>
              <a:rPr lang="pl-PL" sz="1400" dirty="0" smtClean="0"/>
              <a:t>UWAGA! Możesz wybrać </a:t>
            </a:r>
            <a:r>
              <a:rPr lang="pl-PL" sz="1400" dirty="0" smtClean="0">
                <a:solidFill>
                  <a:srgbClr val="00B0F0"/>
                </a:solidFill>
              </a:rPr>
              <a:t>dowolną liczbę najlepszych rozwiązań</a:t>
            </a:r>
            <a:r>
              <a:rPr lang="pl-PL" sz="1400" dirty="0" smtClean="0"/>
              <a:t> zadania! </a:t>
            </a:r>
          </a:p>
          <a:p>
            <a:r>
              <a:rPr lang="pl-PL" sz="1400" dirty="0" smtClean="0"/>
              <a:t>Kiedy wypełnisz formularz podziękowania dla pierwszego wolontariusza, zamknij go i kliknij powyższy czerwony guzik dla kolejnego rozwiązania, itd.</a:t>
            </a:r>
          </a:p>
          <a:p>
            <a:endParaRPr lang="pl-PL" sz="1400" dirty="0" smtClean="0"/>
          </a:p>
          <a:p>
            <a:r>
              <a:rPr lang="pl-PL" sz="1400" dirty="0" smtClean="0"/>
              <a:t>Po wybraniu najlepszej/najlepszych odpowiedzi, status zadania automatycznie zmienia się na „Zakończone”.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WYBÓR NAJLEPSZEGO ROZWIĄZANIA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175" t="53801" r="70475" b="38326"/>
          <a:stretch>
            <a:fillRect/>
          </a:stretch>
        </p:blipFill>
        <p:spPr bwMode="auto">
          <a:xfrm>
            <a:off x="611560" y="1909217"/>
            <a:ext cx="273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TuDu_ikon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556792"/>
            <a:ext cx="647700" cy="704850"/>
          </a:xfrm>
          <a:prstGeom prst="rect">
            <a:avLst/>
          </a:prstGeom>
        </p:spPr>
      </p:pic>
      <p:pic>
        <p:nvPicPr>
          <p:cNvPr id="14" name="Obraz 13" descr="TuDu_ikona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708920"/>
            <a:ext cx="981075" cy="876300"/>
          </a:xfrm>
          <a:prstGeom prst="rect">
            <a:avLst/>
          </a:prstGeom>
        </p:spPr>
      </p:pic>
      <p:pic>
        <p:nvPicPr>
          <p:cNvPr id="15" name="Obraz 14" descr="TuDu_ikona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005064"/>
            <a:ext cx="6667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268760"/>
            <a:ext cx="37444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/>
              <a:t>Na zakończenie współpracy przy danym zadaniu wyślij wolontariuszowi:</a:t>
            </a:r>
          </a:p>
          <a:p>
            <a:pPr lvl="0"/>
            <a:endParaRPr lang="pl-PL" sz="1400" dirty="0" smtClean="0"/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</a:t>
            </a:r>
            <a:r>
              <a:rPr lang="pl-PL" sz="1400" b="1" dirty="0" smtClean="0">
                <a:solidFill>
                  <a:schemeClr val="accent4"/>
                </a:solidFill>
              </a:rPr>
              <a:t>podziękowanie </a:t>
            </a:r>
            <a:r>
              <a:rPr lang="pl-PL" sz="1400" dirty="0" smtClean="0"/>
              <a:t>(zostanie wysłane do niego mailem) </a:t>
            </a:r>
          </a:p>
          <a:p>
            <a:pPr lvl="0">
              <a:buFont typeface="Arial" pitchFamily="34" charset="0"/>
              <a:buChar char="•"/>
            </a:pPr>
            <a:endParaRPr lang="pl-PL" sz="1400" dirty="0" smtClean="0"/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i wystaw </a:t>
            </a:r>
            <a:r>
              <a:rPr lang="pl-PL" sz="1400" b="1" dirty="0" smtClean="0">
                <a:solidFill>
                  <a:schemeClr val="accent4"/>
                </a:solidFill>
              </a:rPr>
              <a:t>ocenę jego pracy</a:t>
            </a:r>
            <a:r>
              <a:rPr lang="pl-PL" sz="1400" dirty="0" smtClean="0"/>
              <a:t>, która wyświetli się w jego profilu. </a:t>
            </a:r>
          </a:p>
          <a:p>
            <a:pPr lvl="0"/>
            <a:endParaRPr lang="pl-PL" sz="1400" dirty="0" smtClean="0"/>
          </a:p>
          <a:p>
            <a:pPr lvl="0"/>
            <a:r>
              <a:rPr lang="pl-PL" sz="1400" dirty="0" smtClean="0"/>
              <a:t>Nie zapomnij o tym! </a:t>
            </a:r>
            <a:r>
              <a:rPr lang="pl-PL" sz="1400" dirty="0" smtClean="0">
                <a:sym typeface="Wingdings" pitchFamily="2" charset="2"/>
              </a:rPr>
              <a:t></a:t>
            </a:r>
            <a:endParaRPr lang="pl-PL" sz="1400" dirty="0" smtClean="0"/>
          </a:p>
          <a:p>
            <a:pPr lvl="0"/>
            <a:endParaRPr lang="pl-PL" sz="1600" dirty="0" smtClean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PODZIĘKUJ WOLONTARIUSZOM!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6" name="Obraz 5" descr="^39D1C3848563D2C45D797F29F0F2085554A72539E0D221F12E^pimgpsh_fullsize_distr.jpg"/>
          <p:cNvPicPr>
            <a:picLocks noChangeAspect="1"/>
          </p:cNvPicPr>
          <p:nvPr/>
        </p:nvPicPr>
        <p:blipFill>
          <a:blip r:embed="rId2" cstate="print"/>
          <a:srcRect l="5733" t="2522" r="31203" b="24315"/>
          <a:stretch>
            <a:fillRect/>
          </a:stretch>
        </p:blipFill>
        <p:spPr>
          <a:xfrm>
            <a:off x="4427984" y="1353860"/>
            <a:ext cx="4032448" cy="430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268760"/>
            <a:ext cx="25922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/>
              <a:t>Od wolontariuszy możesz także otrzymywać </a:t>
            </a:r>
            <a:r>
              <a:rPr lang="pl-PL" sz="1400" b="1" dirty="0" smtClean="0">
                <a:solidFill>
                  <a:srgbClr val="00B0F0"/>
                </a:solidFill>
              </a:rPr>
              <a:t>prośby </a:t>
            </a:r>
            <a:br>
              <a:rPr lang="pl-PL" sz="1400" b="1" dirty="0" smtClean="0">
                <a:solidFill>
                  <a:srgbClr val="00B0F0"/>
                </a:solidFill>
              </a:rPr>
            </a:br>
            <a:r>
              <a:rPr lang="pl-PL" sz="1400" b="1" dirty="0" smtClean="0">
                <a:solidFill>
                  <a:srgbClr val="00B0F0"/>
                </a:solidFill>
              </a:rPr>
              <a:t>o dodanie do grona Twoich stałych wolontariuszy </a:t>
            </a:r>
            <a:r>
              <a:rPr lang="pl-PL" sz="1400" dirty="0" smtClean="0"/>
              <a:t>– akceptuj je i buduj społeczność swoich przyjaciół!</a:t>
            </a:r>
          </a:p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lvl="0" algn="ctr"/>
            <a:r>
              <a:rPr lang="pl-PL" sz="2400" b="1" dirty="0" smtClean="0">
                <a:solidFill>
                  <a:srgbClr val="00B0F0"/>
                </a:solidFill>
              </a:rPr>
              <a:t>OWOCNEJ WSPÓŁPRACY!</a:t>
            </a:r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BUDUJ SPOŁECZNOŚĆ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6" name="Obraz 5" descr="TuDu_iko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12976"/>
            <a:ext cx="981075" cy="876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820" t="8709" r="21007" b="4201"/>
          <a:stretch>
            <a:fillRect/>
          </a:stretch>
        </p:blipFill>
        <p:spPr bwMode="auto">
          <a:xfrm>
            <a:off x="3347864" y="1340768"/>
            <a:ext cx="5387099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udu_logoty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371" y="404664"/>
            <a:ext cx="5179338" cy="3312368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331640" y="3501008"/>
            <a:ext cx="6400800" cy="8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00B0F0"/>
                </a:solidFill>
              </a:rPr>
              <a:t>POMOC TECHNICZNA:</a:t>
            </a:r>
          </a:p>
          <a:p>
            <a:r>
              <a:rPr lang="pl-PL" b="1" dirty="0">
                <a:solidFill>
                  <a:srgbClr val="00B0F0"/>
                </a:solidFill>
              </a:rPr>
              <a:t>czesc@tudu.org.pl</a:t>
            </a:r>
          </a:p>
          <a:p>
            <a:r>
              <a:rPr lang="pl-PL" b="1" dirty="0">
                <a:solidFill>
                  <a:srgbClr val="00B0F0"/>
                </a:solidFill>
              </a:rPr>
              <a:t>tel. 22 825 70 22</a:t>
            </a:r>
          </a:p>
        </p:txBody>
      </p:sp>
    </p:spTree>
    <p:extLst>
      <p:ext uri="{BB962C8B-B14F-4D97-AF65-F5344CB8AC3E}">
        <p14:creationId xmlns:p14="http://schemas.microsoft.com/office/powerpoint/2010/main" val="111881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7" y="507579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Współpracuj </a:t>
            </a:r>
            <a:r>
              <a:rPr lang="pl-PL" sz="2800" dirty="0">
                <a:solidFill>
                  <a:srgbClr val="00B0F0"/>
                </a:solidFill>
              </a:rPr>
              <a:t>z wolontariuszami przez Internet</a:t>
            </a:r>
            <a:r>
              <a:rPr lang="pl-PL" sz="2800" dirty="0" smtClean="0">
                <a:solidFill>
                  <a:srgbClr val="00B0F0"/>
                </a:solidFill>
              </a:rPr>
              <a:t>!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3548" y="1853679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 </a:t>
            </a:r>
            <a:r>
              <a:rPr lang="pl-PL" sz="1600" dirty="0" smtClean="0"/>
              <a:t>Chcesz </a:t>
            </a:r>
            <a:r>
              <a:rPr lang="pl-PL" sz="1600" dirty="0"/>
              <a:t>skonsultować pomysł, przygotować logotyp lub posty na Facebooka? </a:t>
            </a:r>
          </a:p>
          <a:p>
            <a:pPr algn="ctr"/>
            <a:r>
              <a:rPr lang="pl-PL" sz="1600" dirty="0"/>
              <a:t>Szukasz pomysłów na działania promocyjne? A może tworzysz bazę darczyńców? </a:t>
            </a:r>
          </a:p>
          <a:p>
            <a:pPr algn="ctr"/>
            <a:r>
              <a:rPr lang="pl-PL" sz="1600" dirty="0"/>
              <a:t>Skorzystaj z pomocy 1500 e-wolontariuszy </a:t>
            </a:r>
            <a:r>
              <a:rPr lang="pl-PL" sz="1600" dirty="0" err="1"/>
              <a:t>TuDu</a:t>
            </a:r>
            <a:r>
              <a:rPr lang="pl-PL" sz="1600" dirty="0"/>
              <a:t>!</a:t>
            </a:r>
          </a:p>
          <a:p>
            <a:pPr algn="ctr"/>
            <a:r>
              <a:rPr lang="pl-PL" sz="1600" dirty="0" smtClean="0"/>
              <a:t> </a:t>
            </a:r>
            <a:endParaRPr lang="pl-PL" sz="1600" dirty="0"/>
          </a:p>
          <a:p>
            <a:pPr algn="ctr"/>
            <a:r>
              <a:rPr lang="pl-PL" sz="1600" dirty="0" err="1"/>
              <a:t>TuDu</a:t>
            </a:r>
            <a:r>
              <a:rPr lang="pl-PL" sz="1600" dirty="0"/>
              <a:t> to pierwsza w Polsce platforma do e-wolontariatu, czyli wolontariatu wykonywanego za pośrednictwem Internetu.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Dzięki niej organizacje pozarządowe i wolontariusze z całej Polski mogą współpracować zdalnie. Przy takiej współpracy znikają bariery miejsca i czasu – wszystko odbywa się z dowolnego miejsca na świecie, o dowolnej porze dnia i nocy</a:t>
            </a:r>
            <a:r>
              <a:rPr lang="pl-PL" sz="1600" dirty="0" smtClean="0"/>
              <a:t>.</a:t>
            </a:r>
            <a:endParaRPr lang="pl-PL" b="1" dirty="0"/>
          </a:p>
        </p:txBody>
      </p:sp>
      <p:pic>
        <p:nvPicPr>
          <p:cNvPr id="5" name="Obraz 4" descr="TuDu_grafik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19" y="4611324"/>
            <a:ext cx="47529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6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E-wolontariusze </a:t>
            </a:r>
            <a:r>
              <a:rPr lang="pl-PL" sz="2800" dirty="0">
                <a:solidFill>
                  <a:srgbClr val="00B0F0"/>
                </a:solidFill>
              </a:rPr>
              <a:t>mogą pomóc organizacjom </a:t>
            </a:r>
            <a:r>
              <a:rPr lang="pl-PL" sz="2800" dirty="0" smtClean="0">
                <a:solidFill>
                  <a:srgbClr val="00B0F0"/>
                </a:solidFill>
              </a:rPr>
              <a:t/>
            </a:r>
            <a:br>
              <a:rPr lang="pl-PL" sz="2800" dirty="0" smtClean="0">
                <a:solidFill>
                  <a:srgbClr val="00B0F0"/>
                </a:solidFill>
              </a:rPr>
            </a:br>
            <a:r>
              <a:rPr lang="pl-PL" sz="2800" dirty="0" smtClean="0">
                <a:solidFill>
                  <a:srgbClr val="00B0F0"/>
                </a:solidFill>
              </a:rPr>
              <a:t>w </a:t>
            </a:r>
            <a:r>
              <a:rPr lang="pl-PL" sz="2800" dirty="0" smtClean="0">
                <a:solidFill>
                  <a:srgbClr val="00B0F0"/>
                </a:solidFill>
              </a:rPr>
              <a:t>wielu różnych działaniach!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34" y="1196752"/>
            <a:ext cx="4896544" cy="489654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1979934" y="6181854"/>
            <a:ext cx="489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solidFill>
                  <a:srgbClr val="00B0F0"/>
                </a:solidFill>
                <a:hlinkClick r:id="rId3"/>
              </a:rPr>
              <a:t>Kliknij i zobacz aktualne zadania.</a:t>
            </a:r>
            <a:r>
              <a:rPr lang="pl-PL" sz="10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166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4" y="3944514"/>
            <a:ext cx="3541953" cy="236480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711888" cy="223224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6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Korzyści z działania na </a:t>
            </a:r>
            <a:r>
              <a:rPr lang="pl-PL" sz="2800" dirty="0" err="1">
                <a:solidFill>
                  <a:srgbClr val="00B0F0"/>
                </a:solidFill>
              </a:rPr>
              <a:t>TuDu</a:t>
            </a:r>
            <a:r>
              <a:rPr lang="pl-PL" sz="2800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7584" y="1357025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Zlecasz zadania</a:t>
            </a:r>
          </a:p>
          <a:p>
            <a:r>
              <a:rPr lang="pl-PL" dirty="0"/>
              <a:t> </a:t>
            </a:r>
          </a:p>
          <a:p>
            <a:r>
              <a:rPr lang="pl-PL" sz="1200" dirty="0"/>
              <a:t>E-wolontariusze </a:t>
            </a:r>
            <a:r>
              <a:rPr lang="pl-PL" sz="1200" dirty="0" err="1"/>
              <a:t>TuDu</a:t>
            </a:r>
            <a:r>
              <a:rPr lang="pl-PL" sz="1200" dirty="0"/>
              <a:t> pomogą ci we wszystkim, co da się zrobić przez Internet w czasie do 3h. 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Pisanie, grafiki, multimedia, burze mózgów, wyszukiwanie informacji, </a:t>
            </a:r>
            <a:r>
              <a:rPr lang="pl-PL" sz="1200" dirty="0" err="1"/>
              <a:t>fundraising</a:t>
            </a:r>
            <a:r>
              <a:rPr lang="pl-PL" sz="1200" dirty="0"/>
              <a:t>, promocja – to tylko kilka przykładów! </a:t>
            </a:r>
          </a:p>
          <a:p>
            <a:r>
              <a:rPr lang="pl-PL" sz="1200" b="1" dirty="0"/>
              <a:t> </a:t>
            </a:r>
          </a:p>
          <a:p>
            <a:r>
              <a:rPr lang="pl-PL" sz="1200" b="1" dirty="0" smtClean="0">
                <a:hlinkClick r:id="rId4"/>
              </a:rPr>
              <a:t>Kliknij </a:t>
            </a:r>
            <a:r>
              <a:rPr lang="pl-PL" sz="1200" b="1" dirty="0">
                <a:hlinkClick r:id="rId4"/>
              </a:rPr>
              <a:t>i zobacz inne zadania </a:t>
            </a:r>
            <a:r>
              <a:rPr lang="pl-PL" sz="1200" b="1" dirty="0" smtClean="0">
                <a:hlinkClick r:id="rId4"/>
              </a:rPr>
              <a:t/>
            </a:r>
            <a:br>
              <a:rPr lang="pl-PL" sz="1200" b="1" dirty="0" smtClean="0">
                <a:hlinkClick r:id="rId4"/>
              </a:rPr>
            </a:br>
            <a:r>
              <a:rPr lang="pl-PL" sz="1200" b="1" dirty="0" smtClean="0">
                <a:hlinkClick r:id="rId4"/>
              </a:rPr>
              <a:t>dla </a:t>
            </a:r>
            <a:r>
              <a:rPr lang="pl-PL" sz="1200" b="1" dirty="0">
                <a:hlinkClick r:id="rId4"/>
              </a:rPr>
              <a:t>e-wolontariuszy</a:t>
            </a:r>
            <a:r>
              <a:rPr lang="pl-PL" sz="1200" b="1" dirty="0"/>
              <a:t>!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44008" y="386104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Odbierasz rozwiązania</a:t>
            </a:r>
            <a:endParaRPr lang="pl-PL" b="1" dirty="0"/>
          </a:p>
          <a:p>
            <a:pPr algn="r"/>
            <a:r>
              <a:rPr lang="pl-PL" dirty="0"/>
              <a:t> </a:t>
            </a:r>
            <a:endParaRPr lang="pl-PL" sz="1200" dirty="0"/>
          </a:p>
          <a:p>
            <a:pPr algn="r"/>
            <a:r>
              <a:rPr lang="pl-PL" sz="1200" dirty="0"/>
              <a:t>E-wolontariusz czyta twoje zadanie, wykonuje je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zamieszcza rozwiązanie na </a:t>
            </a:r>
            <a:r>
              <a:rPr lang="pl-PL" sz="1200" dirty="0" err="1"/>
              <a:t>TuDu</a:t>
            </a:r>
            <a:r>
              <a:rPr lang="pl-PL" sz="1200" dirty="0"/>
              <a:t>.</a:t>
            </a:r>
          </a:p>
          <a:p>
            <a:pPr algn="r"/>
            <a:r>
              <a:rPr lang="pl-PL" sz="1200" dirty="0"/>
              <a:t> </a:t>
            </a:r>
          </a:p>
          <a:p>
            <a:pPr algn="r"/>
            <a:r>
              <a:rPr lang="pl-PL" sz="1200" dirty="0"/>
              <a:t>Inni wolontariusze mogą mu pomóc: dodać sugestie, sprawdzić błędy, lub zaproponować własne rozwiązanie.</a:t>
            </a:r>
          </a:p>
          <a:p>
            <a:pPr algn="r"/>
            <a:r>
              <a:rPr lang="pl-PL" sz="1200" dirty="0"/>
              <a:t> </a:t>
            </a:r>
          </a:p>
          <a:p>
            <a:pPr algn="r"/>
            <a:r>
              <a:rPr lang="pl-PL" sz="1200" dirty="0"/>
              <a:t>Wszystko dzieje się w jednym miejscu – na stronie zadania.</a:t>
            </a:r>
          </a:p>
          <a:p>
            <a:pPr algn="r"/>
            <a:r>
              <a:rPr lang="pl-PL" sz="1200" dirty="0"/>
              <a:t> </a:t>
            </a:r>
          </a:p>
          <a:p>
            <a:pPr algn="r"/>
            <a:r>
              <a:rPr lang="pl-PL" sz="1200" dirty="0"/>
              <a:t>Dzięki takiej współpracy otrzymujesz dobrej jakości, sprawdzone rozwiązanie</a:t>
            </a:r>
            <a:r>
              <a:rPr lang="pl-PL" sz="1200" dirty="0" smtClean="0"/>
              <a:t>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2677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6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Korzyści z działania na </a:t>
            </a:r>
            <a:r>
              <a:rPr lang="pl-PL" sz="2800" dirty="0" err="1">
                <a:solidFill>
                  <a:srgbClr val="00B0F0"/>
                </a:solidFill>
              </a:rPr>
              <a:t>TuDu</a:t>
            </a:r>
            <a:r>
              <a:rPr lang="pl-PL" sz="2800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7584" y="1357025"/>
            <a:ext cx="3240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Zyskujesz czas</a:t>
            </a:r>
            <a:endParaRPr lang="pl-PL" b="1" dirty="0"/>
          </a:p>
          <a:p>
            <a:r>
              <a:rPr lang="pl-PL" dirty="0"/>
              <a:t> </a:t>
            </a:r>
          </a:p>
          <a:p>
            <a:r>
              <a:rPr lang="pl-PL" sz="1200" dirty="0"/>
              <a:t>Nie musisz szukać wolontariuszy – oni już tu na ciebie czekają. 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Nie musisz używać maila, telefonu, czy organizować spotkań – cała współpraca odbywa się online, na </a:t>
            </a:r>
            <a:r>
              <a:rPr lang="pl-PL" sz="1200" dirty="0" err="1"/>
              <a:t>TuDu</a:t>
            </a:r>
            <a:r>
              <a:rPr lang="pl-PL" sz="1200" dirty="0"/>
              <a:t>. 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Po prostu: zamieszczasz na </a:t>
            </a:r>
            <a:r>
              <a:rPr lang="pl-PL" sz="1200" dirty="0" err="1"/>
              <a:t>TuDu</a:t>
            </a:r>
            <a:r>
              <a:rPr lang="pl-PL" sz="1200" dirty="0"/>
              <a:t> zadanie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odbierasz na </a:t>
            </a:r>
            <a:r>
              <a:rPr lang="pl-PL" sz="1200" dirty="0" err="1"/>
              <a:t>TuDu</a:t>
            </a:r>
            <a:r>
              <a:rPr lang="pl-PL" sz="1200" dirty="0"/>
              <a:t> rozwiązanie. </a:t>
            </a:r>
            <a:r>
              <a:rPr lang="pl-PL" sz="1200" b="1" dirty="0" smtClean="0"/>
              <a:t>Wszystko </a:t>
            </a:r>
            <a:br>
              <a:rPr lang="pl-PL" sz="1200" b="1" dirty="0" smtClean="0"/>
            </a:br>
            <a:r>
              <a:rPr lang="pl-PL" sz="1200" b="1" dirty="0" smtClean="0"/>
              <a:t>w </a:t>
            </a:r>
            <a:r>
              <a:rPr lang="pl-PL" sz="1200" b="1" dirty="0"/>
              <a:t>jednym miejscu</a:t>
            </a:r>
            <a:r>
              <a:rPr lang="pl-PL" sz="1200" b="1" dirty="0" smtClean="0"/>
              <a:t>.</a:t>
            </a:r>
            <a:endParaRPr lang="pl-PL" sz="1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423856" cy="247376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988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REJESTRACJA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REJESTRACJA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1477228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l-PL" sz="1600" b="1" dirty="0"/>
              <a:t>Na stronie </a:t>
            </a:r>
            <a:r>
              <a:rPr lang="pl-PL" sz="1600" b="1" dirty="0">
                <a:hlinkClick r:id="rId2"/>
              </a:rPr>
              <a:t>https://tudu.org.pl</a:t>
            </a:r>
            <a:r>
              <a:rPr lang="pl-PL" sz="1600" b="1" dirty="0"/>
              <a:t> kliknij w czerwony przycisk </a:t>
            </a:r>
            <a:r>
              <a:rPr lang="pl-PL" sz="1600" b="1" dirty="0" smtClean="0"/>
              <a:t>„Zarejestruj się!”.</a:t>
            </a:r>
            <a:endParaRPr lang="pl-PL" sz="1600" b="1" dirty="0"/>
          </a:p>
          <a:p>
            <a:pPr marL="342900" indent="-342900">
              <a:buAutoNum type="arabicPeriod"/>
            </a:pPr>
            <a:endParaRPr lang="pl-PL" sz="1600" b="1" dirty="0" smtClean="0"/>
          </a:p>
          <a:p>
            <a:pPr marL="342900" indent="-342900">
              <a:buAutoNum type="arabicPeriod"/>
            </a:pPr>
            <a:r>
              <a:rPr lang="pl-PL" sz="1600" b="1" dirty="0" smtClean="0"/>
              <a:t>Uzupełnij </a:t>
            </a:r>
            <a:r>
              <a:rPr lang="pl-PL" sz="1600" b="1" dirty="0" smtClean="0"/>
              <a:t>formularz </a:t>
            </a:r>
            <a:r>
              <a:rPr lang="pl-PL" sz="1600" b="1" dirty="0" smtClean="0"/>
              <a:t>rejestracji. </a:t>
            </a:r>
            <a:r>
              <a:rPr lang="pl-PL" sz="1600" dirty="0" smtClean="0"/>
              <a:t>Wpisz: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Nazwę organizacji.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E-mail (który będzie loginem).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Hasło użytkownika.</a:t>
            </a:r>
            <a:endParaRPr lang="pl-PL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Kliknij „Zarejestruj!”.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pl-PL" sz="1600" dirty="0" smtClean="0"/>
          </a:p>
          <a:p>
            <a:pPr marL="358775" lvl="1" indent="-358775">
              <a:buAutoNum type="arabicPeriod" startAt="2"/>
            </a:pPr>
            <a:r>
              <a:rPr lang="pl-PL" sz="1600" b="1" dirty="0" smtClean="0"/>
              <a:t>Kliknij w link aktywacyjny</a:t>
            </a:r>
            <a:r>
              <a:rPr lang="pl-PL" sz="1600" dirty="0" smtClean="0"/>
              <a:t>, który został wysłany na podany przez ciebie adres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e-mail</a:t>
            </a:r>
            <a:r>
              <a:rPr lang="pl-PL" sz="1600" dirty="0" smtClean="0"/>
              <a:t>. </a:t>
            </a:r>
          </a:p>
          <a:p>
            <a:pPr marL="358775" lvl="1" indent="-358775">
              <a:buAutoNum type="arabicPeriod" startAt="2"/>
            </a:pPr>
            <a:endParaRPr lang="pl-PL" sz="1600" dirty="0" smtClean="0"/>
          </a:p>
          <a:p>
            <a:pPr marL="358775" lvl="1" indent="-358775">
              <a:buAutoNum type="arabicPeriod" startAt="2"/>
            </a:pPr>
            <a:r>
              <a:rPr lang="pl-PL" sz="1600" b="1" dirty="0" smtClean="0"/>
              <a:t>Gratulacje!</a:t>
            </a:r>
            <a:r>
              <a:rPr lang="pl-PL" sz="1600" dirty="0" smtClean="0"/>
              <a:t> Konto twojej organizacji zostało założone. Możesz zalogować się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 smtClean="0"/>
              <a:t>dodać pierwszy projekt.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8367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Aby założyć konto Organizacji: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6" name="Obraz 5" descr="TuDu_2015_kolor_4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8E427A3-A37E-413E-B3E6-0774887E8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13601" r="16925" b="8000"/>
          <a:stretch/>
        </p:blipFill>
        <p:spPr>
          <a:xfrm>
            <a:off x="4790238" y="1484784"/>
            <a:ext cx="3886216" cy="250147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1088</Words>
  <Application>Microsoft Office PowerPoint</Application>
  <PresentationFormat>Pokaz na ekranie (4:3)</PresentationFormat>
  <Paragraphs>295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Motyw pakietu Office</vt:lpstr>
      <vt:lpstr>Prezentacja programu PowerPoint</vt:lpstr>
      <vt:lpstr>Spis treści</vt:lpstr>
      <vt:lpstr>O TUDU</vt:lpstr>
      <vt:lpstr>Współpracuj z wolontariuszami przez Internet!</vt:lpstr>
      <vt:lpstr>E-wolontariusze mogą pomóc organizacjom  w wielu różnych działaniach!</vt:lpstr>
      <vt:lpstr>Korzyści z działania na TuDu:</vt:lpstr>
      <vt:lpstr>Korzyści z działania na TuDu:</vt:lpstr>
      <vt:lpstr>REJESTRACJA</vt:lpstr>
      <vt:lpstr>Prezentacja programu PowerPoint</vt:lpstr>
      <vt:lpstr>PANEL ORGANIZACJI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DODAJ PIERWSZY Projekt</vt:lpstr>
      <vt:lpstr>Prezentacja programu PowerPoint</vt:lpstr>
      <vt:lpstr>Prezentacja programu PowerPoint</vt:lpstr>
      <vt:lpstr>Prezentacja programu PowerPoint</vt:lpstr>
      <vt:lpstr>Dodaj zadania DO PROJEKTU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Współpracuj  z E-Wolontariuszami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Marzenak</dc:creator>
  <cp:lastModifiedBy>m.kacprowicz</cp:lastModifiedBy>
  <cp:revision>71</cp:revision>
  <dcterms:created xsi:type="dcterms:W3CDTF">2015-05-25T13:16:34Z</dcterms:created>
  <dcterms:modified xsi:type="dcterms:W3CDTF">2018-03-21T13:02:03Z</dcterms:modified>
</cp:coreProperties>
</file>